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erif 4 Semi Bold" panose="020B0604020202020204" charset="0"/>
      <p:regular r:id="rId17"/>
    </p:embeddedFont>
    <p:embeddedFont>
      <p:font typeface="Source Sans 3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43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94163" y="2541746"/>
            <a:ext cx="4928354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TIN HỌC – LỚP 3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324124" y="3471743"/>
            <a:ext cx="7468553" cy="1231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BÀI 2: NHỮNG MÁY TÍNH THÔNG DỤNG</a:t>
            </a:r>
            <a:endParaRPr lang="en-US" sz="3850" dirty="0"/>
          </a:p>
        </p:txBody>
      </p:sp>
      <p:sp>
        <p:nvSpPr>
          <p:cNvPr id="5" name="Text 2"/>
          <p:cNvSpPr/>
          <p:nvPr/>
        </p:nvSpPr>
        <p:spPr>
          <a:xfrm>
            <a:off x="6324124" y="5017651"/>
            <a:ext cx="7468553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Chào các em! Hôm nay chúng ta sẽ cùng tìm hiểu bài học rất gần gũi: Những máy tính thông dụng – các bạn sẽ thấy có nhiều loại máy tính hơn mình tưởng đấy!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82172"/>
            <a:ext cx="4928354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Ghi nhớ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112169"/>
            <a:ext cx="7468553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Các em nhớ kỹ kiến thức này để sử dụng máy tính thông minh và an toàn nhé!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6324124" y="2682835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004804" y="2754749"/>
            <a:ext cx="2636877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Máy tính có nhiều loại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004804" y="3188375"/>
            <a:ext cx="678787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Chúng ta có máy tính để bàn, máy tính xách tay, máy tính bảng và điện thoại thông minh.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6324124" y="4277320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04804" y="4349234"/>
            <a:ext cx="3989546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Mỗi loại có cấu tạo, ưu điểm riêng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004804" y="4782860"/>
            <a:ext cx="678787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Mỗi loại máy tính được thiết kế để phục vụ những nhu cầu khác nhau với những điểm mạnh riêng biệt.</a:t>
            </a:r>
            <a:endParaRPr lang="en-US" sz="2000" dirty="0"/>
          </a:p>
        </p:txBody>
      </p:sp>
      <p:sp>
        <p:nvSpPr>
          <p:cNvPr id="11" name="Shape 8"/>
          <p:cNvSpPr/>
          <p:nvPr/>
        </p:nvSpPr>
        <p:spPr>
          <a:xfrm>
            <a:off x="6324124" y="5871805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004804" y="5943719"/>
            <a:ext cx="5500330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Màn hình cảm ứng thay thế chuột và bàn phím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004804" y="6377345"/>
            <a:ext cx="678787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Một số loại máy tính có màn hình cảm ứng giúp chúng ta điều khiển mà không cần chuột hay bàn phím vật lý.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02681"/>
            <a:ext cx="4928354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Mục tiêu bài học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837724" y="3437453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518404" y="3509367"/>
            <a:ext cx="3463052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Nhận biết được các loại máy tính phổ biến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1518404" y="4251008"/>
            <a:ext cx="3463052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Chúng ta sẽ khám phá những người bạn công nghệ khác nhau mà chúng ta gặp hàng ngày.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243274" y="3437453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23955" y="3509367"/>
            <a:ext cx="3463052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Biết các bộ phận cơ bản của máy tính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5923955" y="4251008"/>
            <a:ext cx="3463052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Các em sẽ học cách nhận diện các bộ phận quan trọng tạo nên một chiếc máy tính.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9648825" y="3437453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29505" y="3509367"/>
            <a:ext cx="3463171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So sánh sự khác nhau giữa các loại máy tính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10329505" y="4251008"/>
            <a:ext cx="3463171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Chúng ta sẽ cùng tìm hiểu điểm giống và khác nhau của từng loại máy tính để hiểu rõ hơn về chúng.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37724" y="5491758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Đây là những điều mà các em sẽ học được sau tiết học hôm nay. Các em sẵn sàng chưa?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497" y="2007394"/>
            <a:ext cx="12077581" cy="540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Trò chơi khởi động: Chọn đúng thiết bị tạo thành máy tính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734497" y="2914650"/>
            <a:ext cx="13161407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Các em hãy nhìn vào màn hình và chỉ ra thiết bị nào dùng để tạo thành một máy tính. Ai nhanh mắt – nhanh tay nào!</a:t>
            </a:r>
            <a:endParaRPr lang="en-US" sz="1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17" y="3534608"/>
            <a:ext cx="2511743" cy="25117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663" y="3534608"/>
            <a:ext cx="2511743" cy="2511742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210" y="3534608"/>
            <a:ext cx="2511862" cy="2511862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7875" y="3534608"/>
            <a:ext cx="2511743" cy="2511742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6422" y="3534608"/>
            <a:ext cx="2511862" cy="25118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47813"/>
            <a:ext cx="6948845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Các loại máy tính thông dụng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582585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Máy tính không chỉ là chiếc máy to đặt trên bàn. Nó có thể là laptop, điện thoại hay cả máy tính bảng mà các em dùng hàng ngày.</a:t>
            </a:r>
            <a:endParaRPr lang="en-US" sz="1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153251"/>
            <a:ext cx="3042285" cy="18802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7724" y="5242917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Máy tính để bàn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37724" y="5676543"/>
            <a:ext cx="3042285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Đây là loại máy tính quen thuộc, thường được đặt cố định ở nhà hoặc trường học.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27" y="3153251"/>
            <a:ext cx="3042404" cy="188023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41827" y="5242917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Máy tính xách tay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4141827" y="5676543"/>
            <a:ext cx="3042404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Nhỏ gọn hơn máy tính để bàn, các em có thể mang đi bất cứ đâu.</a:t>
            </a:r>
            <a:endParaRPr lang="en-US" sz="16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050" y="3153251"/>
            <a:ext cx="3042404" cy="188023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46050" y="5242917"/>
            <a:ext cx="2682240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Điện thoại thông minh</a:t>
            </a:r>
            <a:endParaRPr lang="en-US" sz="1900" dirty="0"/>
          </a:p>
        </p:txBody>
      </p:sp>
      <p:sp>
        <p:nvSpPr>
          <p:cNvPr id="12" name="Text 7"/>
          <p:cNvSpPr/>
          <p:nvPr/>
        </p:nvSpPr>
        <p:spPr>
          <a:xfrm>
            <a:off x="7446050" y="5676543"/>
            <a:ext cx="3042404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Chiếc điện thoại nhỏ bé mà bố mẹ vẫn dùng cũng là một loại máy tính đấy!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272" y="3153251"/>
            <a:ext cx="3042404" cy="188023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750272" y="5242917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Máy tính bảng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0750272" y="5676543"/>
            <a:ext cx="3042404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Giống như một chiếc điện thoại lớn, rất tiện để xem phim hay chơi game.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66813"/>
            <a:ext cx="7691795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Hoạt động nhóm – Khăn trải bàn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201585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Mỗi nhóm sẽ thảo luận 1 loại máy tính, viết vào giấy hoặc bảng nhóm. Sau đó đại diện nhóm sẽ chia sẻ với cả lớp nhé.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837724" y="2772251"/>
            <a:ext cx="6372701" cy="2040493"/>
          </a:xfrm>
          <a:prstGeom prst="roundRect">
            <a:avLst>
              <a:gd name="adj" fmla="val 431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54775" y="2989302"/>
            <a:ext cx="628293" cy="628293"/>
          </a:xfrm>
          <a:prstGeom prst="roundRect">
            <a:avLst>
              <a:gd name="adj" fmla="val 14552264"/>
            </a:avLst>
          </a:prstGeom>
          <a:solidFill>
            <a:srgbClr val="BE49DF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34" y="3126700"/>
            <a:ext cx="282654" cy="35337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54775" y="3827026"/>
            <a:ext cx="2953464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Nhóm 1: Máy tính để bàn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054775" y="4260652"/>
            <a:ext cx="593859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Gồm những bộ phận gì?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419856" y="2772251"/>
            <a:ext cx="6372820" cy="2040493"/>
          </a:xfrm>
          <a:prstGeom prst="roundRect">
            <a:avLst>
              <a:gd name="adj" fmla="val 431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636907" y="2989302"/>
            <a:ext cx="628293" cy="628293"/>
          </a:xfrm>
          <a:prstGeom prst="roundRect">
            <a:avLst>
              <a:gd name="adj" fmla="val 14552264"/>
            </a:avLst>
          </a:prstGeom>
          <a:solidFill>
            <a:srgbClr val="BE49DF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667" y="3126700"/>
            <a:ext cx="282654" cy="35337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636907" y="3827026"/>
            <a:ext cx="3149322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Nhóm 2: Máy tính xách tay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7636907" y="4260652"/>
            <a:ext cx="593871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Đặc điểm nổi bật?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837724" y="5022175"/>
            <a:ext cx="6372701" cy="2040493"/>
          </a:xfrm>
          <a:prstGeom prst="roundRect">
            <a:avLst>
              <a:gd name="adj" fmla="val 431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1054775" y="5239226"/>
            <a:ext cx="628293" cy="628293"/>
          </a:xfrm>
          <a:prstGeom prst="roundRect">
            <a:avLst>
              <a:gd name="adj" fmla="val 14552264"/>
            </a:avLst>
          </a:prstGeom>
          <a:solidFill>
            <a:srgbClr val="BE49DF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534" y="5376624"/>
            <a:ext cx="282654" cy="35337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54775" y="6076950"/>
            <a:ext cx="2751892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Nhóm 3: Máy tính bảng</a:t>
            </a:r>
            <a:endParaRPr lang="en-US" sz="1900" dirty="0"/>
          </a:p>
        </p:txBody>
      </p:sp>
      <p:sp>
        <p:nvSpPr>
          <p:cNvPr id="18" name="Text 13"/>
          <p:cNvSpPr/>
          <p:nvPr/>
        </p:nvSpPr>
        <p:spPr>
          <a:xfrm>
            <a:off x="1054775" y="6510576"/>
            <a:ext cx="593859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Dùng để làm gì?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7419856" y="5022175"/>
            <a:ext cx="6372820" cy="2040493"/>
          </a:xfrm>
          <a:prstGeom prst="roundRect">
            <a:avLst>
              <a:gd name="adj" fmla="val 431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7636907" y="5239226"/>
            <a:ext cx="628293" cy="628293"/>
          </a:xfrm>
          <a:prstGeom prst="roundRect">
            <a:avLst>
              <a:gd name="adj" fmla="val 14552264"/>
            </a:avLst>
          </a:prstGeom>
          <a:solidFill>
            <a:srgbClr val="BE49DF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667" y="5376624"/>
            <a:ext cx="282654" cy="35337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636907" y="6076950"/>
            <a:ext cx="3733562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Nhóm 4: Điện thoại thông minh</a:t>
            </a:r>
            <a:endParaRPr lang="en-US" sz="1900" dirty="0"/>
          </a:p>
        </p:txBody>
      </p:sp>
      <p:sp>
        <p:nvSpPr>
          <p:cNvPr id="23" name="Text 17"/>
          <p:cNvSpPr/>
          <p:nvPr/>
        </p:nvSpPr>
        <p:spPr>
          <a:xfrm>
            <a:off x="7636907" y="6510576"/>
            <a:ext cx="593871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Giống và khác gì?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93194"/>
            <a:ext cx="7784902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Các bộ phận cơ bản của máy tính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1827967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Đây là 4 thành phần chính thường gặp của máy tính. Các em hãy thử đoán xem loại máy nào có đủ – loại nào không?</a:t>
            </a:r>
            <a:endParaRPr lang="en-US" sz="1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634258"/>
            <a:ext cx="2855476" cy="28554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7724" y="5725358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Thân máy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37724" y="6242804"/>
            <a:ext cx="2855476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Đây là "bộ não" của máy tính, nơi chứa các linh kiện quan trọng giúp máy hoạt động.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836" y="2634258"/>
            <a:ext cx="2855476" cy="28554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211836" y="5725358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Màn hình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4211836" y="6242804"/>
            <a:ext cx="2855476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Giúp chúng ta nhìn thấy hình ảnh, chữ viết khi sử dụng máy tính.</a:t>
            </a:r>
            <a:endParaRPr lang="en-US" sz="16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948" y="2634258"/>
            <a:ext cx="2855476" cy="28554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85948" y="5725358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Chuột</a:t>
            </a:r>
            <a:endParaRPr lang="en-US" sz="1900" dirty="0"/>
          </a:p>
        </p:txBody>
      </p:sp>
      <p:sp>
        <p:nvSpPr>
          <p:cNvPr id="12" name="Text 7"/>
          <p:cNvSpPr/>
          <p:nvPr/>
        </p:nvSpPr>
        <p:spPr>
          <a:xfrm>
            <a:off x="7585948" y="6242804"/>
            <a:ext cx="2855476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Giúp chúng ta di chuyển con trỏ và chọn các biểu tượng trên màn hình.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0060" y="2634258"/>
            <a:ext cx="2855476" cy="28554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960060" y="5725358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Bàn phím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0960060" y="6242804"/>
            <a:ext cx="2855476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Dùng để gõ chữ, số và các ký tự khác vào máy tính.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66411"/>
            <a:ext cx="4928354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Phiếu học tập nhóm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801183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Các nhóm hãy hoàn thành phiếu theo hiểu biết của mình và chia sẻ với cả lớp nhé!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837724" y="3371850"/>
            <a:ext cx="12954952" cy="3091339"/>
          </a:xfrm>
          <a:prstGeom prst="roundRect">
            <a:avLst>
              <a:gd name="adj" fmla="val 284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45344" y="3379470"/>
            <a:ext cx="12939713" cy="60150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55013" y="3512701"/>
            <a:ext cx="2812256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Máy tính để bàn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293751" y="3512701"/>
            <a:ext cx="19026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622852" y="3512701"/>
            <a:ext cx="19026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951952" y="3512701"/>
            <a:ext cx="19026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281053" y="3512701"/>
            <a:ext cx="2294573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Không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845344" y="3980974"/>
            <a:ext cx="12939713" cy="60150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055013" y="4114205"/>
            <a:ext cx="2812256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Máy tính xách tay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293751" y="4114205"/>
            <a:ext cx="19026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622852" y="4114205"/>
            <a:ext cx="19026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 (chuột cảm ứng)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951952" y="4114205"/>
            <a:ext cx="19026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281053" y="4114205"/>
            <a:ext cx="2294573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Một số loại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845344" y="4582478"/>
            <a:ext cx="12939713" cy="93654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055013" y="4715708"/>
            <a:ext cx="2812256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Máy tính bảng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293751" y="4715708"/>
            <a:ext cx="1902619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Không (dùng bàn phím ảo)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622852" y="4715708"/>
            <a:ext cx="1902619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Không (dùng ngón tay)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951952" y="4715708"/>
            <a:ext cx="19026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281053" y="4715708"/>
            <a:ext cx="2294573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45344" y="5519023"/>
            <a:ext cx="12939713" cy="93654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1055013" y="5652254"/>
            <a:ext cx="2812256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Điện thoại thông minh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293751" y="5652254"/>
            <a:ext cx="1902619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Không (dùng bàn phím ảo)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622852" y="5652254"/>
            <a:ext cx="1902619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Không (dùng ngón tay)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951952" y="5652254"/>
            <a:ext cx="19026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281053" y="5652254"/>
            <a:ext cx="2294573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0085" y="467558"/>
            <a:ext cx="6156007" cy="500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Vận dụng – Máy tính "All in one"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680085" y="1307663"/>
            <a:ext cx="13270230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Máy tính này có gì đặc biệt nhỉ? Em nào từng thấy loại này ở đâu chưa?</a:t>
            </a: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" y="1962031"/>
            <a:ext cx="6427708" cy="64277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30227" y="1923812"/>
            <a:ext cx="6427708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Nó có giống máy tính để bàn không?</a:t>
            </a: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7530227" y="2385791"/>
            <a:ext cx="6427708" cy="543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Nó trông giống máy tính để bàn, nhưng các bộ phận chính được tích hợp thẳng vào màn hình, không có thân máy riêng biệt.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7530227" y="2953453"/>
            <a:ext cx="6427708" cy="271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Có điểm nào tiện hơn?</a:t>
            </a: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7530227" y="3403558"/>
            <a:ext cx="6427708" cy="543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Tiện lợi hơn vì gọn gàng, ít dây nhợ, dễ dàng di chuyển trong phòng. Rất phù hợp cho những không gian nhỏ!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06347"/>
            <a:ext cx="4928354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Củng cố bài học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837724" y="3241119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Chúng ta cùng chơi trò ‘Trả lời nhanh’ để xem ai còn nhớ kiến thức nào nhé!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837724" y="3811786"/>
            <a:ext cx="4178618" cy="2211348"/>
          </a:xfrm>
          <a:prstGeom prst="roundRect">
            <a:avLst>
              <a:gd name="adj" fmla="val 4962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D6BADD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14864" y="3811786"/>
            <a:ext cx="91440" cy="2211348"/>
          </a:xfrm>
          <a:prstGeom prst="roundRect">
            <a:avLst>
              <a:gd name="adj" fmla="val 96208"/>
            </a:avLst>
          </a:prstGeom>
          <a:solidFill>
            <a:srgbClr val="BE49DF"/>
          </a:solidFill>
          <a:ln/>
        </p:spPr>
      </p:sp>
      <p:sp>
        <p:nvSpPr>
          <p:cNvPr id="6" name="Text 4"/>
          <p:cNvSpPr/>
          <p:nvPr/>
        </p:nvSpPr>
        <p:spPr>
          <a:xfrm>
            <a:off x="1138595" y="4044077"/>
            <a:ext cx="3645456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Máy tính bảng có cần chuột không?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138595" y="4785717"/>
            <a:ext cx="3645456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Thông thường không cần, vì máy tính bảng sử dụng màn hình cảm ứng để điều khiển.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5225772" y="3811786"/>
            <a:ext cx="4178737" cy="2211348"/>
          </a:xfrm>
          <a:prstGeom prst="roundRect">
            <a:avLst>
              <a:gd name="adj" fmla="val 4962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D6BADD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02912" y="3811786"/>
            <a:ext cx="91440" cy="2211348"/>
          </a:xfrm>
          <a:prstGeom prst="roundRect">
            <a:avLst>
              <a:gd name="adj" fmla="val 96208"/>
            </a:avLst>
          </a:prstGeom>
          <a:solidFill>
            <a:srgbClr val="BE49DF"/>
          </a:solidFill>
          <a:ln/>
        </p:spPr>
      </p:sp>
      <p:sp>
        <p:nvSpPr>
          <p:cNvPr id="10" name="Text 8"/>
          <p:cNvSpPr/>
          <p:nvPr/>
        </p:nvSpPr>
        <p:spPr>
          <a:xfrm>
            <a:off x="5526643" y="4044077"/>
            <a:ext cx="3645575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Loại máy tính nào nhỏ gọn và dễ mang theo nhất?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5526643" y="4785717"/>
            <a:ext cx="3645575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Điện thoại thông minh và máy tính bảng là hai loại nhỏ gọn và tiện lợi nhất để mang đi khắp nơi.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9613940" y="3811786"/>
            <a:ext cx="4178737" cy="2211348"/>
          </a:xfrm>
          <a:prstGeom prst="roundRect">
            <a:avLst>
              <a:gd name="adj" fmla="val 4962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D6BADD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591080" y="3811786"/>
            <a:ext cx="91440" cy="2211348"/>
          </a:xfrm>
          <a:prstGeom prst="roundRect">
            <a:avLst>
              <a:gd name="adj" fmla="val 96208"/>
            </a:avLst>
          </a:prstGeom>
          <a:solidFill>
            <a:srgbClr val="BE49DF"/>
          </a:solidFill>
          <a:ln/>
        </p:spPr>
      </p:sp>
      <p:sp>
        <p:nvSpPr>
          <p:cNvPr id="14" name="Text 12"/>
          <p:cNvSpPr/>
          <p:nvPr/>
        </p:nvSpPr>
        <p:spPr>
          <a:xfrm>
            <a:off x="9914811" y="4044077"/>
            <a:ext cx="3645575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Màn hình cảm ứng xuất hiện trên những thiết bị nào?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9914811" y="4785717"/>
            <a:ext cx="3645575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Màn hình cảm ứng thường có trên điện thoại thông minh, máy tính bảng và một số loại máy tính xách tay hiện đại.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960</Words>
  <Application>Microsoft Office PowerPoint</Application>
  <PresentationFormat>Custom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Source Serif 4 Semi Bold</vt:lpstr>
      <vt:lpstr>Source Sans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Admin</cp:lastModifiedBy>
  <cp:revision>2</cp:revision>
  <dcterms:created xsi:type="dcterms:W3CDTF">2025-08-06T02:53:52Z</dcterms:created>
  <dcterms:modified xsi:type="dcterms:W3CDTF">2025-08-08T00:21:33Z</dcterms:modified>
</cp:coreProperties>
</file>